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7" r:id="rId5"/>
    <p:sldId id="281" r:id="rId6"/>
    <p:sldId id="301" r:id="rId7"/>
    <p:sldId id="283" r:id="rId8"/>
    <p:sldId id="280" r:id="rId9"/>
    <p:sldId id="290" r:id="rId10"/>
    <p:sldId id="302" r:id="rId11"/>
    <p:sldId id="287" r:id="rId12"/>
    <p:sldId id="279" r:id="rId13"/>
    <p:sldId id="303" r:id="rId14"/>
    <p:sldId id="295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9B1"/>
    <a:srgbClr val="1FB1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4280" autoAdjust="0"/>
  </p:normalViewPr>
  <p:slideViewPr>
    <p:cSldViewPr>
      <p:cViewPr varScale="1">
        <p:scale>
          <a:sx n="93" d="100"/>
          <a:sy n="93" d="100"/>
        </p:scale>
        <p:origin x="84" y="45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5/7/2019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5/7/2019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3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6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1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1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CD9712D-992A-4AB1-A5C2-575F75921AA2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0DF9A312-1A22-4A5B-A5D6-02D882FC4B9E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00B6D534-25E7-4F22-A3C0-6625EC81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1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212" y="6329395"/>
            <a:ext cx="3198812" cy="392081"/>
          </a:xfrm>
          <a:prstGeom prst="rect">
            <a:avLst/>
          </a:prstGeom>
        </p:spPr>
      </p:pic>
      <p:cxnSp>
        <p:nvCxnSpPr>
          <p:cNvPr id="9" name="Straight Connector 8"/>
          <p:cNvCxnSpPr>
            <a:endCxn id="7" idx="1"/>
          </p:cNvCxnSpPr>
          <p:nvPr userDrawn="1"/>
        </p:nvCxnSpPr>
        <p:spPr>
          <a:xfrm>
            <a:off x="0" y="6525435"/>
            <a:ext cx="8304212" cy="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1503024" y="6549819"/>
            <a:ext cx="685801" cy="338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54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Archer Book" panose="02000000000000000000" pitchFamily="50" charset="0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Nexa Light" panose="02000000000000000000" pitchFamily="50" charset="0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Nexa Light" panose="02000000000000000000" pitchFamily="50" charset="0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Nexa Light" panose="02000000000000000000" pitchFamily="50" charset="0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Nexa Light" panose="02000000000000000000" pitchFamily="50" charset="0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Nexa Light" panose="02000000000000000000" pitchFamily="50" charset="0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llth.mindbodygreen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phy.com/gifs/collapse-fCkd0tasUZpDi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2133599"/>
            <a:ext cx="9141619" cy="1376363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Century Gothic" panose="020B0502020202020204" pitchFamily="34" charset="0"/>
              </a:rPr>
              <a:t>Leaders, Invest In Your </a:t>
            </a:r>
            <a:r>
              <a:rPr lang="en-US" sz="8000" dirty="0" err="1" smtClean="0">
                <a:latin typeface="Century Gothic" panose="020B0502020202020204" pitchFamily="34" charset="0"/>
              </a:rPr>
              <a:t>Wellth</a:t>
            </a:r>
            <a:endParaRPr lang="en-US" sz="80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754438"/>
            <a:ext cx="9141619" cy="1655762"/>
          </a:xfrm>
        </p:spPr>
        <p:txBody>
          <a:bodyPr/>
          <a:lstStyle/>
          <a:p>
            <a:r>
              <a:rPr lang="en-US" dirty="0" smtClean="0">
                <a:latin typeface="Century Schoolbook" panose="02040604050505020304" pitchFamily="18" charset="0"/>
              </a:rPr>
              <a:t>By Evie King, MRT</a:t>
            </a:r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18807" y="1544638"/>
            <a:ext cx="914161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399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99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799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1B9B1"/>
                </a:solidFill>
                <a:latin typeface="Century Schoolbook" panose="02040604050505020304" pitchFamily="18" charset="0"/>
              </a:rPr>
              <a:t>Next steps:</a:t>
            </a:r>
            <a:endParaRPr lang="en-US" sz="4800" dirty="0">
              <a:latin typeface="Century Schoolbook" panose="020406040505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7982" y="1447799"/>
            <a:ext cx="7237630" cy="31242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entury Gothic" panose="020B0502020202020204" pitchFamily="34" charset="0"/>
              </a:rPr>
              <a:t> Pick 1 day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entury Gothic" panose="020B0502020202020204" pitchFamily="34" charset="0"/>
              </a:rPr>
              <a:t> Remove 1 thing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entury Gothic" panose="020B0502020202020204" pitchFamily="34" charset="0"/>
              </a:rPr>
              <a:t> Have conversation with someone you trust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entury Gothic" panose="020B0502020202020204" pitchFamily="34" charset="0"/>
              </a:rPr>
              <a:t> Breath trigger or routine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5100" dirty="0" smtClean="0"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1812" y="2971800"/>
            <a:ext cx="10668000" cy="3320143"/>
            <a:chOff x="531812" y="2971800"/>
            <a:chExt cx="10668000" cy="332014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21312" r="21312"/>
            <a:stretch/>
          </p:blipFill>
          <p:spPr>
            <a:xfrm>
              <a:off x="8532812" y="2971800"/>
              <a:ext cx="2667000" cy="332014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31812" y="5220696"/>
              <a:ext cx="777240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latin typeface="Century Gothic" panose="020B0502020202020204" pitchFamily="34" charset="0"/>
                </a:rPr>
                <a:t>Recommendations: </a:t>
              </a:r>
            </a:p>
            <a:p>
              <a:r>
                <a:rPr lang="en-US" dirty="0">
                  <a:latin typeface="Century Gothic" panose="020B0502020202020204" pitchFamily="34" charset="0"/>
                </a:rPr>
                <a:t>168 Hours: You Have More Time Than You Think by Laura </a:t>
              </a:r>
              <a:r>
                <a:rPr lang="en-US" dirty="0" err="1">
                  <a:latin typeface="Century Gothic" panose="020B0502020202020204" pitchFamily="34" charset="0"/>
                </a:rPr>
                <a:t>Vanderkam</a:t>
              </a:r>
              <a:endParaRPr lang="en-US" dirty="0">
                <a:latin typeface="Century Gothic" panose="020B0502020202020204" pitchFamily="34" charset="0"/>
              </a:endParaRPr>
            </a:p>
            <a:p>
              <a:r>
                <a:rPr lang="en-US" dirty="0" err="1">
                  <a:latin typeface="Century Gothic" panose="020B0502020202020204" pitchFamily="34" charset="0"/>
                </a:rPr>
                <a:t>Buddhify</a:t>
              </a:r>
              <a:r>
                <a:rPr lang="en-US" dirty="0">
                  <a:latin typeface="Century Gothic" panose="020B0502020202020204" pitchFamily="34" charset="0"/>
                </a:rPr>
                <a:t> App ($3-$5</a:t>
              </a:r>
              <a:r>
                <a:rPr lang="en-US" dirty="0" smtClean="0">
                  <a:latin typeface="Century Gothic" panose="020B0502020202020204" pitchFamily="34" charset="0"/>
                </a:rPr>
                <a:t>)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66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752600"/>
            <a:ext cx="9601200" cy="33528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sz="4800" b="1" dirty="0" smtClean="0">
                <a:solidFill>
                  <a:srgbClr val="31B9B1"/>
                </a:solidFill>
                <a:latin typeface="Century Schoolbook" panose="02040604050505020304" pitchFamily="18" charset="0"/>
              </a:rPr>
              <a:t>Contact Info: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4800" dirty="0" smtClean="0">
                <a:latin typeface="Century Schoolbook" panose="02040604050505020304" pitchFamily="18" charset="0"/>
              </a:rPr>
              <a:t>evie@in-dependent.org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4800" dirty="0" smtClean="0">
                <a:latin typeface="Century Schoolbook" panose="02040604050505020304" pitchFamily="18" charset="0"/>
              </a:rPr>
              <a:t>www.in-dependent.org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4800" dirty="0" smtClean="0">
                <a:latin typeface="Century Schoolbook" panose="02040604050505020304" pitchFamily="18" charset="0"/>
              </a:rPr>
              <a:t>@</a:t>
            </a:r>
            <a:r>
              <a:rPr lang="en-US" sz="4800" dirty="0" err="1" smtClean="0">
                <a:latin typeface="Century Schoolbook" panose="02040604050505020304" pitchFamily="18" charset="0"/>
              </a:rPr>
              <a:t>independentorg</a:t>
            </a:r>
            <a:endParaRPr lang="en-US" sz="4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1066800"/>
            <a:ext cx="9601200" cy="762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>
                <a:latin typeface="Century Gothic" panose="020B0502020202020204" pitchFamily="34" charset="0"/>
              </a:rPr>
              <a:t>You are not here merely to make a living. </a:t>
            </a:r>
            <a:r>
              <a:rPr lang="en-US" sz="2800" dirty="0">
                <a:latin typeface="Century Gothic" panose="020B0502020202020204" pitchFamily="34" charset="0"/>
              </a:rPr>
              <a:t>You are here in order to enable the world to live more amply, with greater vision, with a finer spirit of hope and achievement. </a:t>
            </a:r>
            <a:r>
              <a:rPr lang="en-US" sz="2800" u="sng" dirty="0">
                <a:solidFill>
                  <a:srgbClr val="31B9B1"/>
                </a:solidFill>
                <a:latin typeface="Century Gothic" panose="020B0502020202020204" pitchFamily="34" charset="0"/>
              </a:rPr>
              <a:t>You are here to enrich the world</a:t>
            </a:r>
            <a:r>
              <a:rPr lang="en-US" sz="2800" dirty="0">
                <a:latin typeface="Century Gothic" panose="020B0502020202020204" pitchFamily="34" charset="0"/>
              </a:rPr>
              <a:t>, and you impoverish yourself if you forget the errand.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 algn="ctr">
              <a:buNone/>
            </a:pPr>
            <a:r>
              <a:rPr lang="en-US" sz="2000" dirty="0" smtClean="0">
                <a:latin typeface="Century Schoolbook" panose="02040604050505020304" pitchFamily="18" charset="0"/>
              </a:rPr>
              <a:t>- </a:t>
            </a:r>
            <a:r>
              <a:rPr lang="en-US" sz="2000" dirty="0" smtClean="0">
                <a:latin typeface="Century Gothic" panose="020B0502020202020204" pitchFamily="34" charset="0"/>
              </a:rPr>
              <a:t>President Woodrow Wilson</a:t>
            </a: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2" y="914400"/>
            <a:ext cx="9601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entury Schoolbook" panose="02040604050505020304" pitchFamily="18" charset="0"/>
              </a:rPr>
              <a:t>Wealth</a:t>
            </a:r>
          </a:p>
          <a:p>
            <a:r>
              <a:rPr lang="en-US" i="1" dirty="0">
                <a:latin typeface="Century Gothic" panose="020B0502020202020204" pitchFamily="34" charset="0"/>
              </a:rPr>
              <a:t>noun | \</a:t>
            </a:r>
            <a:r>
              <a:rPr lang="en-US" i="1" dirty="0" err="1">
                <a:latin typeface="Century Gothic" panose="020B0502020202020204" pitchFamily="34" charset="0"/>
              </a:rPr>
              <a:t>welth</a:t>
            </a:r>
            <a:r>
              <a:rPr lang="en-US" i="1" dirty="0">
                <a:latin typeface="Century Gothic" panose="020B0502020202020204" pitchFamily="34" charset="0"/>
              </a:rPr>
              <a:t>\ Derived from the Middle English, </a:t>
            </a:r>
            <a:r>
              <a:rPr lang="en-US" i="1" dirty="0" err="1">
                <a:latin typeface="Century Gothic" panose="020B0502020202020204" pitchFamily="34" charset="0"/>
              </a:rPr>
              <a:t>welthe</a:t>
            </a:r>
            <a:r>
              <a:rPr lang="en-US" i="1" dirty="0">
                <a:latin typeface="Century Gothic" panose="020B0502020202020204" pitchFamily="34" charset="0"/>
              </a:rPr>
              <a:t> : meaning wellbeing and happiness </a:t>
            </a:r>
            <a:br>
              <a:rPr lang="en-US" i="1" dirty="0">
                <a:latin typeface="Century Gothic" panose="020B0502020202020204" pitchFamily="34" charset="0"/>
              </a:rPr>
            </a:br>
            <a:r>
              <a:rPr lang="en-US" i="1" dirty="0">
                <a:latin typeface="Century Gothic" panose="020B0502020202020204" pitchFamily="34" charset="0"/>
              </a:rPr>
              <a:t>: a large amount of money and </a:t>
            </a:r>
            <a:r>
              <a:rPr lang="en-US" i="1" dirty="0" smtClean="0">
                <a:latin typeface="Century Gothic" panose="020B0502020202020204" pitchFamily="34" charset="0"/>
              </a:rPr>
              <a:t>possessions</a:t>
            </a:r>
          </a:p>
          <a:p>
            <a:pPr marL="0" indent="0">
              <a:buNone/>
            </a:pPr>
            <a:endParaRPr lang="en-US" dirty="0" smtClean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entury Schoolbook" panose="02040604050505020304" pitchFamily="18" charset="0"/>
              </a:rPr>
              <a:t>Wellth</a:t>
            </a:r>
            <a:endParaRPr lang="en-US" dirty="0">
              <a:latin typeface="Century Schoolbook" panose="02040604050505020304" pitchFamily="18" charset="0"/>
            </a:endParaRPr>
          </a:p>
          <a:p>
            <a:r>
              <a:rPr lang="en-US" i="1" dirty="0"/>
              <a:t> </a:t>
            </a:r>
            <a:r>
              <a:rPr lang="en-US" i="1" dirty="0">
                <a:latin typeface="Century Gothic" panose="020B0502020202020204" pitchFamily="34" charset="0"/>
              </a:rPr>
              <a:t>noun | \</a:t>
            </a:r>
            <a:r>
              <a:rPr lang="en-US" i="1" dirty="0" err="1">
                <a:latin typeface="Century Gothic" panose="020B0502020202020204" pitchFamily="34" charset="0"/>
              </a:rPr>
              <a:t>welth</a:t>
            </a:r>
            <a:r>
              <a:rPr lang="en-US" i="1" dirty="0" smtClean="0">
                <a:latin typeface="Century Gothic" panose="020B0502020202020204" pitchFamily="34" charset="0"/>
              </a:rPr>
              <a:t>\ life currency</a:t>
            </a:r>
            <a:r>
              <a:rPr lang="en-US" dirty="0">
                <a:latin typeface="Century Gothic" panose="020B0502020202020204" pitchFamily="34" charset="0"/>
              </a:rPr>
              <a:t/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i="1" dirty="0">
                <a:latin typeface="Century Gothic" panose="020B0502020202020204" pitchFamily="34" charset="0"/>
              </a:rPr>
              <a:t>: a life exemplified by abundance, happiness, purpose, health, and </a:t>
            </a:r>
            <a:r>
              <a:rPr lang="en-US" i="1" dirty="0" smtClean="0">
                <a:latin typeface="Century Gothic" panose="020B0502020202020204" pitchFamily="34" charset="0"/>
              </a:rPr>
              <a:t>joy</a:t>
            </a:r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US" i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5612" y="5867400"/>
            <a:ext cx="3495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http://wellth.mindbodygreen.com/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2" y="2766218"/>
            <a:ext cx="10512862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Century Schoolbook" panose="02040604050505020304" pitchFamily="18" charset="0"/>
              </a:rPr>
              <a:t>Personal </a:t>
            </a:r>
            <a:r>
              <a:rPr lang="en-US" sz="4800" dirty="0" err="1" smtClean="0">
                <a:latin typeface="Century Schoolbook" panose="02040604050505020304" pitchFamily="18" charset="0"/>
              </a:rPr>
              <a:t>Wellth</a:t>
            </a:r>
            <a:r>
              <a:rPr lang="en-US" sz="4800" dirty="0" smtClean="0">
                <a:latin typeface="Century Schoolbook" panose="02040604050505020304" pitchFamily="18" charset="0"/>
              </a:rPr>
              <a:t> Assessment</a:t>
            </a:r>
            <a:endParaRPr lang="en-US" sz="4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0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7982" y="609600"/>
            <a:ext cx="5180251" cy="556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1B9B1"/>
                </a:solidFill>
                <a:latin typeface="Century Schoolbook" panose="02040604050505020304" pitchFamily="18" charset="0"/>
              </a:rPr>
              <a:t>Low </a:t>
            </a:r>
            <a:r>
              <a:rPr lang="en-US" dirty="0" err="1" smtClean="0">
                <a:solidFill>
                  <a:srgbClr val="31B9B1"/>
                </a:solidFill>
                <a:latin typeface="Century Schoolbook" panose="02040604050505020304" pitchFamily="18" charset="0"/>
              </a:rPr>
              <a:t>Wellth</a:t>
            </a:r>
            <a:r>
              <a:rPr lang="en-US" dirty="0">
                <a:solidFill>
                  <a:srgbClr val="31B9B1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 smtClean="0">
                <a:solidFill>
                  <a:srgbClr val="31B9B1"/>
                </a:solidFill>
                <a:latin typeface="Century Schoolbook" panose="02040604050505020304" pitchFamily="18" charset="0"/>
              </a:rPr>
              <a:t>Will: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>
                <a:latin typeface="Century Gothic" panose="020B0502020202020204" pitchFamily="34" charset="0"/>
              </a:rPr>
              <a:t>Decrease Productivity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entury Gothic" panose="020B0502020202020204" pitchFamily="34" charset="0"/>
              </a:rPr>
              <a:t> Increase errors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Disengage from purpose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entury Gothic" panose="020B0502020202020204" pitchFamily="34" charset="0"/>
              </a:rPr>
              <a:t> Increase Mental Blocks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Create a negative atmosphere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0592" y="609600"/>
            <a:ext cx="5410220" cy="55673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31B9B1"/>
                </a:solidFill>
                <a:latin typeface="Century Schoolbook" panose="02040604050505020304" pitchFamily="18" charset="0"/>
              </a:rPr>
              <a:t>High </a:t>
            </a:r>
            <a:r>
              <a:rPr lang="en-US" dirty="0" err="1">
                <a:solidFill>
                  <a:srgbClr val="31B9B1"/>
                </a:solidFill>
                <a:latin typeface="Century Schoolbook" panose="02040604050505020304" pitchFamily="18" charset="0"/>
              </a:rPr>
              <a:t>Wellth</a:t>
            </a:r>
            <a:r>
              <a:rPr lang="en-US" dirty="0">
                <a:solidFill>
                  <a:srgbClr val="31B9B1"/>
                </a:solidFill>
                <a:latin typeface="Century Schoolbook" panose="02040604050505020304" pitchFamily="18" charset="0"/>
              </a:rPr>
              <a:t> Will: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Increase curiosity &amp; creativity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Improve focus &amp; productivity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entury Gothic" panose="020B0502020202020204" pitchFamily="34" charset="0"/>
              </a:rPr>
              <a:t> Foster a healthy environment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Increase confidence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5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2"/>
          <p:cNvSpPr>
            <a:spLocks noGrp="1"/>
          </p:cNvSpPr>
          <p:nvPr>
            <p:ph type="title"/>
          </p:nvPr>
        </p:nvSpPr>
        <p:spPr>
          <a:xfrm>
            <a:off x="837982" y="1066800"/>
            <a:ext cx="105128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Century Schoolbook" panose="02040604050505020304" pitchFamily="18" charset="0"/>
              </a:rPr>
              <a:t>How do you take care of yourself when you’re already so busy?</a:t>
            </a:r>
            <a:endParaRPr lang="en-US" sz="4800" dirty="0">
              <a:latin typeface="Century Schoolbook" panose="020406040505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538" y="2819400"/>
            <a:ext cx="4095750" cy="3086100"/>
          </a:xfrm>
          <a:prstGeom prst="rect">
            <a:avLst/>
          </a:prstGeom>
        </p:spPr>
      </p:pic>
      <p:sp>
        <p:nvSpPr>
          <p:cNvPr id="3" name="TextBox 2">
            <a:hlinkClick r:id="rId3"/>
          </p:cNvPr>
          <p:cNvSpPr txBox="1"/>
          <p:nvPr/>
        </p:nvSpPr>
        <p:spPr>
          <a:xfrm>
            <a:off x="7646988" y="593375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Giphy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853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2" y="2766218"/>
            <a:ext cx="10512862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Century Schoolbook" panose="02040604050505020304" pitchFamily="18" charset="0"/>
              </a:rPr>
              <a:t>Wheel of </a:t>
            </a:r>
            <a:r>
              <a:rPr lang="en-US" sz="4800" dirty="0" err="1" smtClean="0">
                <a:latin typeface="Century Schoolbook" panose="02040604050505020304" pitchFamily="18" charset="0"/>
              </a:rPr>
              <a:t>Wellth</a:t>
            </a:r>
            <a:endParaRPr lang="en-US" sz="4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531812" y="228600"/>
            <a:ext cx="7769442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kern="1200">
                <a:solidFill>
                  <a:schemeClr val="tx1"/>
                </a:solidFill>
                <a:latin typeface="Archer Book" panose="02000000000000000000" pitchFamily="50" charset="0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atin typeface="Century Schoolbook" panose="02040604050505020304" pitchFamily="18" charset="0"/>
              </a:rPr>
              <a:t>Easy Ways to Invest in Your </a:t>
            </a:r>
            <a:r>
              <a:rPr lang="en-US" sz="4800" dirty="0" err="1" smtClean="0">
                <a:latin typeface="Century Schoolbook" panose="02040604050505020304" pitchFamily="18" charset="0"/>
              </a:rPr>
              <a:t>Wellth</a:t>
            </a:r>
            <a:endParaRPr lang="en-US" sz="4800" dirty="0">
              <a:latin typeface="Century Schoolbook" panose="02040604050505020304" pitchFamily="18" charset="0"/>
            </a:endParaRPr>
          </a:p>
        </p:txBody>
      </p:sp>
      <p:sp>
        <p:nvSpPr>
          <p:cNvPr id="16" name="Title 12"/>
          <p:cNvSpPr>
            <a:spLocks noGrp="1"/>
          </p:cNvSpPr>
          <p:nvPr>
            <p:ph type="title"/>
          </p:nvPr>
        </p:nvSpPr>
        <p:spPr>
          <a:xfrm>
            <a:off x="1446212" y="1447800"/>
            <a:ext cx="5256431" cy="58658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entury Schoolbook" panose="02040604050505020304" pitchFamily="18" charset="0"/>
              </a:rPr>
              <a:t>Hunt the Good Stuff w/ Team</a:t>
            </a:r>
            <a:endParaRPr lang="en-US" sz="2800" dirty="0">
              <a:latin typeface="Century Schoolbook" panose="02040604050505020304" pitchFamily="18" charset="0"/>
            </a:endParaRPr>
          </a:p>
        </p:txBody>
      </p:sp>
      <p:sp>
        <p:nvSpPr>
          <p:cNvPr id="17" name="Title 12"/>
          <p:cNvSpPr txBox="1">
            <a:spLocks/>
          </p:cNvSpPr>
          <p:nvPr/>
        </p:nvSpPr>
        <p:spPr>
          <a:xfrm>
            <a:off x="4393541" y="2730492"/>
            <a:ext cx="5256431" cy="586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kern="1200">
                <a:solidFill>
                  <a:schemeClr val="tx1"/>
                </a:solidFill>
                <a:latin typeface="Archer Book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200" dirty="0" smtClean="0">
                <a:latin typeface="Century Schoolbook" panose="02040604050505020304" pitchFamily="18" charset="0"/>
              </a:rPr>
              <a:t>Update  your workspace</a:t>
            </a:r>
            <a:endParaRPr lang="en-US" sz="2200" dirty="0">
              <a:latin typeface="Century Schoolbook" panose="02040604050505020304" pitchFamily="18" charset="0"/>
            </a:endParaRPr>
          </a:p>
        </p:txBody>
      </p:sp>
      <p:sp>
        <p:nvSpPr>
          <p:cNvPr id="20" name="Title 12"/>
          <p:cNvSpPr txBox="1">
            <a:spLocks/>
          </p:cNvSpPr>
          <p:nvPr/>
        </p:nvSpPr>
        <p:spPr>
          <a:xfrm>
            <a:off x="455612" y="3752452"/>
            <a:ext cx="5256431" cy="5865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kern="1200">
                <a:solidFill>
                  <a:schemeClr val="tx1"/>
                </a:solidFill>
                <a:latin typeface="Archer Book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>
                <a:latin typeface="Century Schoolbook" panose="02040604050505020304" pitchFamily="18" charset="0"/>
              </a:rPr>
              <a:t>Restoration Break – quick walk, lunch away from desk</a:t>
            </a:r>
            <a:endParaRPr lang="en-US" sz="2800" dirty="0">
              <a:latin typeface="Century Schoolbook" panose="02040604050505020304" pitchFamily="18" charset="0"/>
            </a:endParaRPr>
          </a:p>
        </p:txBody>
      </p:sp>
      <p:sp>
        <p:nvSpPr>
          <p:cNvPr id="21" name="Title 12"/>
          <p:cNvSpPr txBox="1">
            <a:spLocks/>
          </p:cNvSpPr>
          <p:nvPr/>
        </p:nvSpPr>
        <p:spPr>
          <a:xfrm>
            <a:off x="6702643" y="3786980"/>
            <a:ext cx="5256431" cy="586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kern="1200">
                <a:solidFill>
                  <a:schemeClr val="tx1"/>
                </a:solidFill>
                <a:latin typeface="Archer Book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>
                <a:latin typeface="Century Schoolbook" panose="02040604050505020304" pitchFamily="18" charset="0"/>
              </a:rPr>
              <a:t>One-Night-A-Week</a:t>
            </a:r>
            <a:endParaRPr lang="en-US" sz="2800" dirty="0">
              <a:latin typeface="Century Schoolbook" panose="02040604050505020304" pitchFamily="18" charset="0"/>
            </a:endParaRPr>
          </a:p>
        </p:txBody>
      </p:sp>
      <p:sp>
        <p:nvSpPr>
          <p:cNvPr id="23" name="Title 12"/>
          <p:cNvSpPr txBox="1">
            <a:spLocks/>
          </p:cNvSpPr>
          <p:nvPr/>
        </p:nvSpPr>
        <p:spPr>
          <a:xfrm>
            <a:off x="3466197" y="4994669"/>
            <a:ext cx="5256431" cy="5865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kern="1200">
                <a:solidFill>
                  <a:schemeClr val="tx1"/>
                </a:solidFill>
                <a:latin typeface="Archer Book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1FB1A8"/>
                </a:solidFill>
                <a:latin typeface="Century Schoolbook" panose="02040604050505020304" pitchFamily="18" charset="0"/>
              </a:rPr>
              <a:t>BREATHE</a:t>
            </a:r>
            <a:endParaRPr lang="en-US" sz="5400" dirty="0">
              <a:solidFill>
                <a:srgbClr val="1FB1A8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9" name="Title 12"/>
          <p:cNvSpPr txBox="1">
            <a:spLocks/>
          </p:cNvSpPr>
          <p:nvPr/>
        </p:nvSpPr>
        <p:spPr>
          <a:xfrm>
            <a:off x="6246812" y="2001822"/>
            <a:ext cx="5256431" cy="586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kern="1200">
                <a:solidFill>
                  <a:schemeClr val="tx1"/>
                </a:solidFill>
                <a:latin typeface="Archer Book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>
                <a:latin typeface="Century Schoolbook" panose="02040604050505020304" pitchFamily="18" charset="0"/>
              </a:rPr>
              <a:t>Outsource</a:t>
            </a:r>
            <a:endParaRPr lang="en-US" sz="2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6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23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1B9B1"/>
                </a:solidFill>
                <a:latin typeface="Century Schoolbook" panose="02040604050505020304" pitchFamily="18" charset="0"/>
              </a:rPr>
              <a:t>Health Benefits of Deep Breathing</a:t>
            </a:r>
            <a:endParaRPr lang="en-US" sz="4800" dirty="0">
              <a:latin typeface="Century Schoolbook" panose="020406040505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7982" y="2057400"/>
            <a:ext cx="10512862" cy="33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Century Gothic" panose="020B0502020202020204" pitchFamily="34" charset="0"/>
              </a:rPr>
              <a:t> Calms </a:t>
            </a:r>
            <a:r>
              <a:rPr lang="en-US" dirty="0">
                <a:latin typeface="Century Gothic" panose="020B0502020202020204" pitchFamily="34" charset="0"/>
              </a:rPr>
              <a:t>the nervous system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Century Gothic" panose="020B0502020202020204" pitchFamily="34" charset="0"/>
              </a:rPr>
              <a:t> Releases </a:t>
            </a:r>
            <a:r>
              <a:rPr lang="en-US" dirty="0">
                <a:latin typeface="Century Gothic" panose="020B0502020202020204" pitchFamily="34" charset="0"/>
              </a:rPr>
              <a:t>muscle tension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Century Gothic" panose="020B0502020202020204" pitchFamily="34" charset="0"/>
              </a:rPr>
              <a:t> Improves </a:t>
            </a:r>
            <a:r>
              <a:rPr lang="en-US" dirty="0">
                <a:latin typeface="Century Gothic" panose="020B0502020202020204" pitchFamily="34" charset="0"/>
              </a:rPr>
              <a:t>digestion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Century Gothic" panose="020B0502020202020204" pitchFamily="34" charset="0"/>
              </a:rPr>
              <a:t> Increases </a:t>
            </a:r>
            <a:r>
              <a:rPr lang="en-US" dirty="0">
                <a:latin typeface="Century Gothic" panose="020B0502020202020204" pitchFamily="34" charset="0"/>
              </a:rPr>
              <a:t>clarity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2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1360506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TP102801108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706526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683C129-7B42-490A-AD74-E9303BC76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249165-F638-412C-8E0A-DFB7045CA2E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1E33DF-2340-4F4E-B874-B73FEFEBF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251</Words>
  <Application>Microsoft Office PowerPoint</Application>
  <PresentationFormat>Custom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Archer Book</vt:lpstr>
      <vt:lpstr>Arial</vt:lpstr>
      <vt:lpstr>Calibri</vt:lpstr>
      <vt:lpstr>Century Gothic</vt:lpstr>
      <vt:lpstr>Century Schoolbook</vt:lpstr>
      <vt:lpstr>Euphemia</vt:lpstr>
      <vt:lpstr>Nexa Light</vt:lpstr>
      <vt:lpstr>Wingdings</vt:lpstr>
      <vt:lpstr>Office Theme</vt:lpstr>
      <vt:lpstr>Leaders, Invest In Your Wellth</vt:lpstr>
      <vt:lpstr>PowerPoint Presentation</vt:lpstr>
      <vt:lpstr>PowerPoint Presentation</vt:lpstr>
      <vt:lpstr>Personal Wellth Assessment</vt:lpstr>
      <vt:lpstr>PowerPoint Presentation</vt:lpstr>
      <vt:lpstr>How do you take care of yourself when you’re already so busy?</vt:lpstr>
      <vt:lpstr>Wheel of Wellth</vt:lpstr>
      <vt:lpstr>Hunt the Good Stuff w/ Team</vt:lpstr>
      <vt:lpstr>Health Benefits of Deep Breathing</vt:lpstr>
      <vt:lpstr>Next steps: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Intentional Yes</dc:title>
  <dc:creator>Evie King</dc:creator>
  <cp:lastModifiedBy>Evie King</cp:lastModifiedBy>
  <cp:revision>42</cp:revision>
  <dcterms:created xsi:type="dcterms:W3CDTF">2017-09-22T22:10:55Z</dcterms:created>
  <dcterms:modified xsi:type="dcterms:W3CDTF">2019-05-07T08:17:35Z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